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8" r:id="rId3"/>
    <p:sldId id="271" r:id="rId4"/>
    <p:sldId id="266" r:id="rId5"/>
    <p:sldId id="272" r:id="rId6"/>
    <p:sldId id="273" r:id="rId7"/>
    <p:sldId id="270" r:id="rId8"/>
    <p:sldId id="274" r:id="rId9"/>
    <p:sldId id="275" r:id="rId10"/>
    <p:sldId id="276" r:id="rId11"/>
    <p:sldId id="278" r:id="rId12"/>
    <p:sldId id="267" r:id="rId13"/>
    <p:sldId id="277" r:id="rId14"/>
    <p:sldId id="263" r:id="rId15"/>
    <p:sldId id="26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74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11/11/2022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806587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01396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33580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86838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4266779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226250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63737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77933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50715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11/11/2022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11/11/2022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hyperlink" Target="https://www.kaspersky.com/resource-center/preemptive-safety/fitness-tracker-privacy" TargetMode="Externa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894173" y="5293612"/>
            <a:ext cx="5103310" cy="1326656"/>
          </a:xfrm>
        </p:spPr>
        <p:txBody>
          <a:bodyPr anchor="t">
            <a:normAutofit fontScale="90000"/>
          </a:bodyPr>
          <a:lstStyle/>
          <a:p>
            <a:pPr algn="r"/>
            <a:r>
              <a:rPr lang="en-US" sz="2400" dirty="0">
                <a:latin typeface="Franklin Gothic Book" panose="020B0503020102020204" pitchFamily="34" charset="0"/>
                <a:cs typeface="Segoe UI" panose="020B0502040204020203" pitchFamily="34" charset="0"/>
              </a:rPr>
              <a:t>Presented by:- 7358 Umang Kumar</a:t>
            </a:r>
            <a:br>
              <a:rPr lang="en-US" sz="2400" dirty="0">
                <a:latin typeface="Franklin Gothic Book" panose="020B0503020102020204" pitchFamily="34" charset="0"/>
                <a:cs typeface="Segoe UI" panose="020B0502040204020203" pitchFamily="34" charset="0"/>
              </a:rPr>
            </a:br>
            <a:br>
              <a:rPr lang="en-US" sz="2400" dirty="0">
                <a:latin typeface="Franklin Gothic Book" panose="020B0503020102020204" pitchFamily="34" charset="0"/>
                <a:cs typeface="Segoe UI" panose="020B0502040204020203" pitchFamily="34" charset="0"/>
              </a:rPr>
            </a:br>
            <a:br>
              <a:rPr lang="en-US" sz="2400" dirty="0">
                <a:latin typeface="Franklin Gothic Book" panose="020B0503020102020204" pitchFamily="34" charset="0"/>
                <a:cs typeface="Segoe UI" panose="020B0502040204020203" pitchFamily="34" charset="0"/>
              </a:rPr>
            </a:br>
            <a:r>
              <a:rPr lang="en-US" sz="2400" dirty="0">
                <a:latin typeface="Franklin Gothic Book" panose="020B0503020102020204" pitchFamily="34" charset="0"/>
                <a:cs typeface="Segoe UI" panose="020B0502040204020203" pitchFamily="34" charset="0"/>
              </a:rPr>
              <a:t>Presented to:- Dr. Sagar Rane</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7"/>
            <a:ext cx="6223911" cy="1258507"/>
          </a:xfrm>
        </p:spPr>
        <p:txBody>
          <a:bodyPr anchor="b">
            <a:normAutofit/>
          </a:bodyPr>
          <a:lstStyle/>
          <a:p>
            <a:pPr algn="l"/>
            <a:r>
              <a:rPr lang="en-US" sz="2800" dirty="0"/>
              <a:t>A Blockchain-Based Consent Mechanism for Access to Fitness Data in the Healthcare Context</a:t>
            </a:r>
            <a:endParaRPr lang="en-US" sz="3600" dirty="0">
              <a:latin typeface="Franklin Gothic Book" panose="020B0503020102020204"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612345" y="494522"/>
            <a:ext cx="4970877" cy="522515"/>
          </a:xfrm>
        </p:spPr>
        <p:txBody>
          <a:bodyPr>
            <a:normAutofit fontScale="90000"/>
          </a:bodyPr>
          <a:lstStyle/>
          <a:p>
            <a:r>
              <a:rPr lang="en-US" sz="3600" dirty="0">
                <a:latin typeface="Franklin Gothic Book" panose="020B0503020102020204" pitchFamily="34" charset="0"/>
                <a:cs typeface="Segoe UI" panose="020B0502040204020203" pitchFamily="34" charset="0"/>
              </a:rPr>
              <a:t>Implementation</a:t>
            </a: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descr="Scales of Justice">
            <a:extLst>
              <a:ext uri="{FF2B5EF4-FFF2-40B4-BE49-F238E27FC236}">
                <a16:creationId xmlns:a16="http://schemas.microsoft.com/office/drawing/2014/main" id="{511E9185-CD3C-87DE-F415-E1E3ADFE4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721" y="219694"/>
            <a:ext cx="1097280" cy="1097280"/>
          </a:xfrm>
          <a:prstGeom prst="rect">
            <a:avLst/>
          </a:prstGeom>
        </p:spPr>
      </p:pic>
      <p:pic>
        <p:nvPicPr>
          <p:cNvPr id="9" name="Picture 8">
            <a:extLst>
              <a:ext uri="{FF2B5EF4-FFF2-40B4-BE49-F238E27FC236}">
                <a16:creationId xmlns:a16="http://schemas.microsoft.com/office/drawing/2014/main" id="{6FCCED5B-8F54-DC3E-9340-2DDC47AF6887}"/>
              </a:ext>
            </a:extLst>
          </p:cNvPr>
          <p:cNvPicPr>
            <a:picLocks noChangeAspect="1"/>
          </p:cNvPicPr>
          <p:nvPr/>
        </p:nvPicPr>
        <p:blipFill>
          <a:blip r:embed="rId5"/>
          <a:stretch>
            <a:fillRect/>
          </a:stretch>
        </p:blipFill>
        <p:spPr>
          <a:xfrm>
            <a:off x="2062066" y="1145489"/>
            <a:ext cx="7371184" cy="5418290"/>
          </a:xfrm>
          <a:prstGeom prst="rect">
            <a:avLst/>
          </a:prstGeom>
        </p:spPr>
      </p:pic>
    </p:spTree>
    <p:extLst>
      <p:ext uri="{BB962C8B-B14F-4D97-AF65-F5344CB8AC3E}">
        <p14:creationId xmlns:p14="http://schemas.microsoft.com/office/powerpoint/2010/main" val="241534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612345" y="494522"/>
            <a:ext cx="4970877" cy="522515"/>
          </a:xfrm>
        </p:spPr>
        <p:txBody>
          <a:bodyPr>
            <a:normAutofit fontScale="90000"/>
          </a:bodyPr>
          <a:lstStyle/>
          <a:p>
            <a:r>
              <a:rPr lang="en-US" sz="3600" dirty="0">
                <a:latin typeface="Franklin Gothic Book" panose="020B0503020102020204" pitchFamily="34" charset="0"/>
                <a:cs typeface="Segoe UI" panose="020B0502040204020203" pitchFamily="34" charset="0"/>
              </a:rPr>
              <a:t>Algorithms</a:t>
            </a: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descr="Scales of Justice">
            <a:extLst>
              <a:ext uri="{FF2B5EF4-FFF2-40B4-BE49-F238E27FC236}">
                <a16:creationId xmlns:a16="http://schemas.microsoft.com/office/drawing/2014/main" id="{511E9185-CD3C-87DE-F415-E1E3ADFE4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721" y="219694"/>
            <a:ext cx="1097280" cy="1097280"/>
          </a:xfrm>
          <a:prstGeom prst="rect">
            <a:avLst/>
          </a:prstGeom>
        </p:spPr>
      </p:pic>
      <p:pic>
        <p:nvPicPr>
          <p:cNvPr id="5" name="Picture 4">
            <a:extLst>
              <a:ext uri="{FF2B5EF4-FFF2-40B4-BE49-F238E27FC236}">
                <a16:creationId xmlns:a16="http://schemas.microsoft.com/office/drawing/2014/main" id="{54020EBC-8F9A-0473-257D-CC086224C0CA}"/>
              </a:ext>
            </a:extLst>
          </p:cNvPr>
          <p:cNvPicPr>
            <a:picLocks noChangeAspect="1"/>
          </p:cNvPicPr>
          <p:nvPr/>
        </p:nvPicPr>
        <p:blipFill>
          <a:blip r:embed="rId5"/>
          <a:stretch>
            <a:fillRect/>
          </a:stretch>
        </p:blipFill>
        <p:spPr>
          <a:xfrm>
            <a:off x="1547001" y="2089118"/>
            <a:ext cx="2880610" cy="2949196"/>
          </a:xfrm>
          <a:prstGeom prst="rect">
            <a:avLst/>
          </a:prstGeom>
        </p:spPr>
      </p:pic>
      <p:pic>
        <p:nvPicPr>
          <p:cNvPr id="7" name="Picture 6">
            <a:extLst>
              <a:ext uri="{FF2B5EF4-FFF2-40B4-BE49-F238E27FC236}">
                <a16:creationId xmlns:a16="http://schemas.microsoft.com/office/drawing/2014/main" id="{1B032581-197E-FA4C-B7C3-8DBA443EC6AD}"/>
              </a:ext>
            </a:extLst>
          </p:cNvPr>
          <p:cNvPicPr>
            <a:picLocks noChangeAspect="1"/>
          </p:cNvPicPr>
          <p:nvPr/>
        </p:nvPicPr>
        <p:blipFill>
          <a:blip r:embed="rId6"/>
          <a:stretch>
            <a:fillRect/>
          </a:stretch>
        </p:blipFill>
        <p:spPr>
          <a:xfrm>
            <a:off x="4924430" y="2622552"/>
            <a:ext cx="2941575" cy="2110923"/>
          </a:xfrm>
          <a:prstGeom prst="rect">
            <a:avLst/>
          </a:prstGeom>
        </p:spPr>
      </p:pic>
      <p:pic>
        <p:nvPicPr>
          <p:cNvPr id="10" name="Picture 9">
            <a:extLst>
              <a:ext uri="{FF2B5EF4-FFF2-40B4-BE49-F238E27FC236}">
                <a16:creationId xmlns:a16="http://schemas.microsoft.com/office/drawing/2014/main" id="{7E989FFA-B640-8E14-17CE-4D7BED8DBCE9}"/>
              </a:ext>
            </a:extLst>
          </p:cNvPr>
          <p:cNvPicPr>
            <a:picLocks noChangeAspect="1"/>
          </p:cNvPicPr>
          <p:nvPr/>
        </p:nvPicPr>
        <p:blipFill>
          <a:blip r:embed="rId7"/>
          <a:stretch>
            <a:fillRect/>
          </a:stretch>
        </p:blipFill>
        <p:spPr>
          <a:xfrm>
            <a:off x="8362824" y="2089118"/>
            <a:ext cx="2895851" cy="2911092"/>
          </a:xfrm>
          <a:prstGeom prst="rect">
            <a:avLst/>
          </a:prstGeom>
        </p:spPr>
      </p:pic>
    </p:spTree>
    <p:extLst>
      <p:ext uri="{BB962C8B-B14F-4D97-AF65-F5344CB8AC3E}">
        <p14:creationId xmlns:p14="http://schemas.microsoft.com/office/powerpoint/2010/main" val="244835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2257214" y="269401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Analysis</a:t>
            </a: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2257215" y="4352917"/>
            <a:ext cx="5406902" cy="1688746"/>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Security Analysis</a:t>
            </a:r>
          </a:p>
        </p:txBody>
      </p:sp>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707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1109548" y="336970"/>
            <a:ext cx="5406902" cy="734982"/>
          </a:xfrm>
        </p:spPr>
        <p:txBody>
          <a:bodyPr anchor="ctr">
            <a:normAutofit/>
          </a:bodyPr>
          <a:lstStyle/>
          <a:p>
            <a:r>
              <a:rPr lang="en-US" sz="4400" dirty="0">
                <a:latin typeface="Segoe UI" panose="020B0502040204020203" pitchFamily="34" charset="0"/>
                <a:cs typeface="Segoe UI" panose="020B0502040204020203" pitchFamily="34" charset="0"/>
              </a:rPr>
              <a:t>Security Analysis</a:t>
            </a:r>
            <a:endParaRPr lang="en-US" dirty="0">
              <a:latin typeface="Franklin Gothic Book" panose="020B0503020102020204" pitchFamily="34" charset="0"/>
              <a:cs typeface="Segoe UI" panose="020B0502040204020203" pitchFamily="34" charset="0"/>
            </a:endParaRP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066" y="155821"/>
            <a:ext cx="1097280" cy="1097280"/>
          </a:xfrm>
          <a:prstGeom prst="rect">
            <a:avLst/>
          </a:prstGeom>
        </p:spPr>
      </p:pic>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1454781" y="2066917"/>
            <a:ext cx="5406902" cy="3755385"/>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Authentication</a:t>
            </a:r>
          </a:p>
          <a:p>
            <a:r>
              <a:rPr lang="en-US" sz="2000" dirty="0">
                <a:latin typeface="Segoe UI" panose="020B0502040204020203" pitchFamily="34" charset="0"/>
                <a:cs typeface="Segoe UI" panose="020B0502040204020203" pitchFamily="34" charset="0"/>
              </a:rPr>
              <a:t>Data Integrity</a:t>
            </a:r>
          </a:p>
          <a:p>
            <a:r>
              <a:rPr lang="en-US" sz="2000" dirty="0">
                <a:latin typeface="Segoe UI" panose="020B0502040204020203" pitchFamily="34" charset="0"/>
                <a:cs typeface="Segoe UI" panose="020B0502040204020203" pitchFamily="34" charset="0"/>
              </a:rPr>
              <a:t>Non-repudiation</a:t>
            </a:r>
          </a:p>
          <a:p>
            <a:r>
              <a:rPr lang="en-US" sz="2000" dirty="0">
                <a:latin typeface="Segoe UI" panose="020B0502040204020203" pitchFamily="34" charset="0"/>
                <a:cs typeface="Segoe UI" panose="020B0502040204020203" pitchFamily="34" charset="0"/>
              </a:rPr>
              <a:t>Confidentiality</a:t>
            </a:r>
          </a:p>
          <a:p>
            <a:r>
              <a:rPr lang="en-US" sz="2000" dirty="0">
                <a:latin typeface="Segoe UI" panose="020B0502040204020203" pitchFamily="34" charset="0"/>
                <a:cs typeface="Segoe UI" panose="020B0502040204020203" pitchFamily="34" charset="0"/>
              </a:rPr>
              <a:t>Informed</a:t>
            </a:r>
          </a:p>
          <a:p>
            <a:r>
              <a:rPr lang="en-US" sz="2000" dirty="0">
                <a:latin typeface="Segoe UI" panose="020B0502040204020203" pitchFamily="34" charset="0"/>
                <a:cs typeface="Segoe UI" panose="020B0502040204020203" pitchFamily="34" charset="0"/>
              </a:rPr>
              <a:t>Specific</a:t>
            </a:r>
          </a:p>
          <a:p>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pic>
        <p:nvPicPr>
          <p:cNvPr id="5122" name="Picture 2" descr="Blockchain Today and Tomorrow: A Quick Guide">
            <a:extLst>
              <a:ext uri="{FF2B5EF4-FFF2-40B4-BE49-F238E27FC236}">
                <a16:creationId xmlns:a16="http://schemas.microsoft.com/office/drawing/2014/main" id="{96A72DAF-4E74-F46C-D721-1089078755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6158" y="1433026"/>
            <a:ext cx="5197886" cy="448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4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386840" y="351535"/>
            <a:ext cx="5406902" cy="798973"/>
          </a:xfrm>
        </p:spPr>
        <p:txBody>
          <a:bodyPr anchor="ctr">
            <a:normAutofit/>
          </a:bodyPr>
          <a:lstStyle/>
          <a:p>
            <a:r>
              <a:rPr lang="en-US" dirty="0">
                <a:latin typeface="Franklin Gothic Book" panose="020B0503020102020204" pitchFamily="34" charset="0"/>
                <a:cs typeface="Segoe UI" panose="020B0502040204020203" pitchFamily="34" charset="0"/>
              </a:rPr>
              <a:t>Conclusion</a:t>
            </a:r>
          </a:p>
        </p:txBody>
      </p:sp>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560" y="118542"/>
            <a:ext cx="1097280" cy="1097280"/>
          </a:xfrm>
          <a:prstGeom prst="rect">
            <a:avLst/>
          </a:prstGeom>
        </p:spPr>
      </p:pic>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1386841" y="1934147"/>
            <a:ext cx="5406902" cy="4572318"/>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The formal proof model, requirements specification, and system architecture are the main artefacts in the suggested system.</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By enhancing user control over the processing of fitness data, we get to the conclusion that the suggested method is suitable for protecting user privacy.</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Further study is necessary to close the remaining gap, which is that fitness trackers must accurately send their real processing actions to the blockchain. </a:t>
            </a:r>
            <a:endParaRPr lang="en-US" sz="32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AutoShape 2" descr="How to Build a Fitness App and Get Success | AppMaster">
            <a:extLst>
              <a:ext uri="{FF2B5EF4-FFF2-40B4-BE49-F238E27FC236}">
                <a16:creationId xmlns:a16="http://schemas.microsoft.com/office/drawing/2014/main" id="{76F37D14-93D7-B40B-62E6-B9E742FDA31F}"/>
              </a:ext>
            </a:extLst>
          </p:cNvPr>
          <p:cNvSpPr>
            <a:spLocks noChangeAspect="1" noChangeArrowheads="1"/>
          </p:cNvSpPr>
          <p:nvPr/>
        </p:nvSpPr>
        <p:spPr bwMode="auto">
          <a:xfrm>
            <a:off x="5943599" y="147735"/>
            <a:ext cx="3433665" cy="3433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8" name="Picture 4" descr="How to Build a Fitness App and Get Success | AppMaster">
            <a:extLst>
              <a:ext uri="{FF2B5EF4-FFF2-40B4-BE49-F238E27FC236}">
                <a16:creationId xmlns:a16="http://schemas.microsoft.com/office/drawing/2014/main" id="{D20F56C0-4CD9-F6DC-B970-8AB8807DB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3742" y="1864567"/>
            <a:ext cx="5398258" cy="342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92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473443" y="264657"/>
            <a:ext cx="5406902" cy="804963"/>
          </a:xfrm>
        </p:spPr>
        <p:txBody>
          <a:bodyPr anchor="ctr">
            <a:normAutofit/>
          </a:bodyPr>
          <a:lstStyle/>
          <a:p>
            <a:r>
              <a:rPr lang="en-US" dirty="0">
                <a:latin typeface="Franklin Gothic Book" panose="020B0503020102020204" pitchFamily="34" charset="0"/>
                <a:cs typeface="Segoe UI" panose="020B0502040204020203" pitchFamily="34" charset="0"/>
              </a:rPr>
              <a:t>References</a:t>
            </a: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710" y="118499"/>
            <a:ext cx="1097280" cy="1097280"/>
          </a:xfrm>
          <a:prstGeom prst="rect">
            <a:avLst/>
          </a:prstGeom>
        </p:spPr>
      </p:pic>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473443" y="1215779"/>
            <a:ext cx="9396720" cy="5377563"/>
          </a:xfrm>
        </p:spPr>
        <p:txBody>
          <a:bodyPr vert="horz" lIns="91440" tIns="45720" rIns="91440" bIns="45720" rtlCol="0" anchor="t">
            <a:normAutofit/>
          </a:bodyPr>
          <a:lstStyle/>
          <a:p>
            <a:r>
              <a:rPr lang="en-IN" sz="2000" dirty="0">
                <a:latin typeface="Segoe UI" panose="020B0502040204020203" pitchFamily="34" charset="0"/>
                <a:cs typeface="Segoe UI" panose="020B0502040204020203" pitchFamily="34" charset="0"/>
              </a:rPr>
              <a:t>Strava. (2020). Strava Privacy Policy. [Online]. Available: https://www. strava.com/legal/</a:t>
            </a:r>
            <a:r>
              <a:rPr lang="en-IN" sz="2000" dirty="0" err="1">
                <a:latin typeface="Segoe UI" panose="020B0502040204020203" pitchFamily="34" charset="0"/>
                <a:cs typeface="Segoe UI" panose="020B0502040204020203" pitchFamily="34" charset="0"/>
              </a:rPr>
              <a:t>privacy_full_policy</a:t>
            </a:r>
            <a:endParaRPr lang="en-IN"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 Breen, K. </a:t>
            </a:r>
            <a:r>
              <a:rPr lang="en-US" sz="2000" dirty="0" err="1">
                <a:latin typeface="Segoe UI" panose="020B0502040204020203" pitchFamily="34" charset="0"/>
                <a:cs typeface="Segoe UI" panose="020B0502040204020203" pitchFamily="34" charset="0"/>
              </a:rPr>
              <a:t>Ouazzane</a:t>
            </a:r>
            <a:r>
              <a:rPr lang="en-US" sz="2000" dirty="0">
                <a:latin typeface="Segoe UI" panose="020B0502040204020203" pitchFamily="34" charset="0"/>
                <a:cs typeface="Segoe UI" panose="020B0502040204020203" pitchFamily="34" charset="0"/>
              </a:rPr>
              <a:t>, and P. Patel, ‘‘GDPR: Is your consent valid?’’ Bus. Inf. Rev., vol. 37, no. 1, pp. 19–24, Mar. 2020.</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hlinkClick r:id="rId5"/>
              </a:rPr>
              <a:t>Fitness Tracker Privacy Risks (kaspersky.com)</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A. </a:t>
            </a:r>
            <a:r>
              <a:rPr lang="en-IN" sz="2000" dirty="0" err="1">
                <a:latin typeface="Segoe UI" panose="020B0502040204020203" pitchFamily="34" charset="0"/>
                <a:cs typeface="Segoe UI" panose="020B0502040204020203" pitchFamily="34" charset="0"/>
              </a:rPr>
              <a:t>Sunyaev</a:t>
            </a:r>
            <a:r>
              <a:rPr lang="en-IN" sz="2000" dirty="0">
                <a:latin typeface="Segoe UI" panose="020B0502040204020203" pitchFamily="34" charset="0"/>
                <a:cs typeface="Segoe UI" panose="020B0502040204020203" pitchFamily="34" charset="0"/>
              </a:rPr>
              <a:t>, T. </a:t>
            </a:r>
            <a:r>
              <a:rPr lang="en-IN" sz="2000" dirty="0" err="1">
                <a:latin typeface="Segoe UI" panose="020B0502040204020203" pitchFamily="34" charset="0"/>
                <a:cs typeface="Segoe UI" panose="020B0502040204020203" pitchFamily="34" charset="0"/>
              </a:rPr>
              <a:t>Dehling</a:t>
            </a:r>
            <a:r>
              <a:rPr lang="en-IN" sz="2000" dirty="0">
                <a:latin typeface="Segoe UI" panose="020B0502040204020203" pitchFamily="34" charset="0"/>
                <a:cs typeface="Segoe UI" panose="020B0502040204020203" pitchFamily="34" charset="0"/>
              </a:rPr>
              <a:t>, P. L. Taylor, and K. D. Mandl, ‘‘Availability and quality of mobile health app privacy policies,’’ J. Amer. Med. Inform. Assoc., vol. 22, no. e1, pp. e28–e33, Apr. 2015.</a:t>
            </a:r>
          </a:p>
          <a:p>
            <a:endParaRPr lang="en-IN" sz="2000" dirty="0">
              <a:latin typeface="Segoe UI" panose="020B0502040204020203" pitchFamily="34" charset="0"/>
              <a:cs typeface="Segoe UI" panose="020B0502040204020203" pitchFamily="34" charset="0"/>
            </a:endParaRPr>
          </a:p>
          <a:p>
            <a:r>
              <a:rPr lang="en-IN" sz="2000" dirty="0">
                <a:latin typeface="Segoe UI" panose="020B0502040204020203" pitchFamily="34" charset="0"/>
                <a:cs typeface="Segoe UI" panose="020B0502040204020203" pitchFamily="34" charset="0"/>
              </a:rPr>
              <a:t>M. M. </a:t>
            </a:r>
            <a:r>
              <a:rPr lang="en-IN" sz="2000" dirty="0" err="1">
                <a:latin typeface="Segoe UI" panose="020B0502040204020203" pitchFamily="34" charset="0"/>
                <a:cs typeface="Segoe UI" panose="020B0502040204020203" pitchFamily="34" charset="0"/>
              </a:rPr>
              <a:t>Madine</a:t>
            </a:r>
            <a:r>
              <a:rPr lang="en-IN" sz="2000" dirty="0">
                <a:latin typeface="Segoe UI" panose="020B0502040204020203" pitchFamily="34" charset="0"/>
                <a:cs typeface="Segoe UI" panose="020B0502040204020203" pitchFamily="34" charset="0"/>
              </a:rPr>
              <a:t>, A. A. </a:t>
            </a:r>
            <a:r>
              <a:rPr lang="en-IN" sz="2000" dirty="0" err="1">
                <a:latin typeface="Segoe UI" panose="020B0502040204020203" pitchFamily="34" charset="0"/>
                <a:cs typeface="Segoe UI" panose="020B0502040204020203" pitchFamily="34" charset="0"/>
              </a:rPr>
              <a:t>Battah</a:t>
            </a:r>
            <a:r>
              <a:rPr lang="en-IN" sz="2000" dirty="0">
                <a:latin typeface="Segoe UI" panose="020B0502040204020203" pitchFamily="34" charset="0"/>
                <a:cs typeface="Segoe UI" panose="020B0502040204020203" pitchFamily="34" charset="0"/>
              </a:rPr>
              <a:t>, I. Yaqoob, K. Salah, R. Jayaraman, Y. Al-Hammadi, S. </a:t>
            </a:r>
            <a:r>
              <a:rPr lang="en-IN" sz="2000" dirty="0" err="1">
                <a:latin typeface="Segoe UI" panose="020B0502040204020203" pitchFamily="34" charset="0"/>
                <a:cs typeface="Segoe UI" panose="020B0502040204020203" pitchFamily="34" charset="0"/>
              </a:rPr>
              <a:t>Pesic</a:t>
            </a:r>
            <a:r>
              <a:rPr lang="en-IN" sz="2000" dirty="0">
                <a:latin typeface="Segoe UI" panose="020B0502040204020203" pitchFamily="34" charset="0"/>
                <a:cs typeface="Segoe UI" panose="020B0502040204020203" pitchFamily="34" charset="0"/>
              </a:rPr>
              <a:t>, and S. </a:t>
            </a:r>
            <a:r>
              <a:rPr lang="en-IN" sz="2000" dirty="0" err="1">
                <a:latin typeface="Segoe UI" panose="020B0502040204020203" pitchFamily="34" charset="0"/>
                <a:cs typeface="Segoe UI" panose="020B0502040204020203" pitchFamily="34" charset="0"/>
              </a:rPr>
              <a:t>Ellahham</a:t>
            </a:r>
            <a:r>
              <a:rPr lang="en-IN" sz="2000" dirty="0">
                <a:latin typeface="Segoe UI" panose="020B0502040204020203" pitchFamily="34" charset="0"/>
                <a:cs typeface="Segoe UI" panose="020B0502040204020203" pitchFamily="34" charset="0"/>
              </a:rPr>
              <a:t>, ‘‘Blockchain for giving patients control over their medical records,’’ IEEE Access, vol. 8, pp. 193102–193115, 2020.</a:t>
            </a:r>
            <a:endParaRPr lang="en-US" sz="2000" dirty="0">
              <a:latin typeface="Segoe UI" panose="020B0502040204020203" pitchFamily="34" charset="0"/>
              <a:cs typeface="Segoe UI" panose="020B0502040204020203" pitchFamily="34" charset="0"/>
            </a:endParaRPr>
          </a:p>
          <a:p>
            <a:endParaRPr lang="en-IN" sz="2000"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88090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Research Presentation End</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a:solidFill>
                  <a:srgbClr val="E7E6E6"/>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37296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Motivation for the Problem Identified</a:t>
            </a: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5" name="TextBox 4">
            <a:extLst>
              <a:ext uri="{FF2B5EF4-FFF2-40B4-BE49-F238E27FC236}">
                <a16:creationId xmlns:a16="http://schemas.microsoft.com/office/drawing/2014/main" id="{25AD4F61-E023-4530-BF03-8BC2D825D0BF}"/>
              </a:ext>
            </a:extLst>
          </p:cNvPr>
          <p:cNvSpPr txBox="1"/>
          <p:nvPr/>
        </p:nvSpPr>
        <p:spPr>
          <a:xfrm>
            <a:off x="1103839" y="4397884"/>
            <a:ext cx="4037628" cy="2308324"/>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1. </a:t>
            </a:r>
            <a:r>
              <a:rPr lang="en-US" b="0" i="0" dirty="0">
                <a:effectLst/>
                <a:latin typeface="arial" panose="020B0604020202020204" pitchFamily="34" charset="0"/>
              </a:rPr>
              <a:t>Cybersecurity is </a:t>
            </a:r>
            <a:r>
              <a:rPr lang="en-US" b="1" i="0" dirty="0">
                <a:effectLst/>
                <a:latin typeface="arial" panose="020B0604020202020204" pitchFamily="34" charset="0"/>
              </a:rPr>
              <a:t>the protection of internet-connected systems such as hardware, software and data from cyberthreats</a:t>
            </a:r>
            <a:r>
              <a:rPr lang="en-US" b="0" i="0" dirty="0">
                <a:effectLst/>
                <a:latin typeface="arial" panose="020B0604020202020204" pitchFamily="34" charset="0"/>
              </a:rPr>
              <a:t>. The practice is used by individuals and enterprises to protect against unauthorized access to data centers and other computerized systems.</a:t>
            </a:r>
            <a:endParaRPr lang="en-US" dirty="0">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6D1E12A6-FA7A-477F-8C87-308C5B84B139}"/>
              </a:ext>
            </a:extLst>
          </p:cNvPr>
          <p:cNvSpPr/>
          <p:nvPr/>
        </p:nvSpPr>
        <p:spPr>
          <a:xfrm>
            <a:off x="5662292" y="149513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sp>
        <p:nvSpPr>
          <p:cNvPr id="7" name="TextBox 6">
            <a:extLst>
              <a:ext uri="{FF2B5EF4-FFF2-40B4-BE49-F238E27FC236}">
                <a16:creationId xmlns:a16="http://schemas.microsoft.com/office/drawing/2014/main" id="{E5564556-59F0-4D0A-A6CD-ADF8F4D7428B}"/>
              </a:ext>
            </a:extLst>
          </p:cNvPr>
          <p:cNvSpPr txBox="1"/>
          <p:nvPr/>
        </p:nvSpPr>
        <p:spPr>
          <a:xfrm>
            <a:off x="6464380" y="4319730"/>
            <a:ext cx="4550462" cy="2031325"/>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2. </a:t>
            </a:r>
            <a:r>
              <a:rPr lang="en-US" b="0" i="0" dirty="0">
                <a:effectLst/>
                <a:latin typeface="arial" panose="020B0604020202020204" pitchFamily="34" charset="0"/>
              </a:rPr>
              <a:t>Blockchain is </a:t>
            </a:r>
            <a:r>
              <a:rPr lang="en-US" b="1" i="0" dirty="0">
                <a:effectLst/>
                <a:latin typeface="arial" panose="020B0604020202020204" pitchFamily="34" charset="0"/>
              </a:rPr>
              <a:t>a shared, immutable ledger that facilitates the process of recording transactions and tracking assets in a business network</a:t>
            </a:r>
            <a:r>
              <a:rPr lang="en-US" b="0" i="0" dirty="0">
                <a:effectLst/>
                <a:latin typeface="arial" panose="020B0604020202020204" pitchFamily="34" charset="0"/>
              </a:rPr>
              <a:t>. An asset can be tangible (a house, car, cash, land) or intangible (intellectual property, patents, copyrights, branding).</a:t>
            </a:r>
            <a:endParaRPr lang="en-US" dirty="0">
              <a:latin typeface="Segoe UI" panose="020B0502040204020203" pitchFamily="34" charset="0"/>
              <a:cs typeface="Segoe UI" panose="020B0502040204020203" pitchFamily="34" charset="0"/>
            </a:endParaRPr>
          </a:p>
        </p:txBody>
      </p:sp>
      <p:pic>
        <p:nvPicPr>
          <p:cNvPr id="1026" name="Picture 2" descr="Blockchain Facts: What Is It, How It Works, and How It Can Be Used">
            <a:extLst>
              <a:ext uri="{FF2B5EF4-FFF2-40B4-BE49-F238E27FC236}">
                <a16:creationId xmlns:a16="http://schemas.microsoft.com/office/drawing/2014/main" id="{6718B9D7-6283-474F-6AE8-F46886D2F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79" y="1495136"/>
            <a:ext cx="4550462" cy="24033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Cyber Security? Definition &amp; Best Practices">
            <a:extLst>
              <a:ext uri="{FF2B5EF4-FFF2-40B4-BE49-F238E27FC236}">
                <a16:creationId xmlns:a16="http://schemas.microsoft.com/office/drawing/2014/main" id="{651781A0-DB41-CB16-EFFB-4F39E763F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839" y="1495136"/>
            <a:ext cx="4037628" cy="2403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Objectives and Planned Outcomes</a:t>
            </a: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5" name="TextBox 4">
            <a:extLst>
              <a:ext uri="{FF2B5EF4-FFF2-40B4-BE49-F238E27FC236}">
                <a16:creationId xmlns:a16="http://schemas.microsoft.com/office/drawing/2014/main" id="{25AD4F61-E023-4530-BF03-8BC2D825D0BF}"/>
              </a:ext>
            </a:extLst>
          </p:cNvPr>
          <p:cNvSpPr txBox="1"/>
          <p:nvPr/>
        </p:nvSpPr>
        <p:spPr>
          <a:xfrm>
            <a:off x="1103839" y="4397884"/>
            <a:ext cx="4037628" cy="1754326"/>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1. </a:t>
            </a:r>
            <a:r>
              <a:rPr lang="en-US" b="0" i="0" dirty="0">
                <a:effectLst/>
                <a:latin typeface="arial" panose="020B0604020202020204" pitchFamily="34" charset="0"/>
              </a:rPr>
              <a:t>Smart Contracts takes up the work of middleman by </a:t>
            </a:r>
            <a:r>
              <a:rPr lang="en-US" b="1" i="0" dirty="0">
                <a:effectLst/>
                <a:latin typeface="arial" panose="020B0604020202020204" pitchFamily="34" charset="0"/>
              </a:rPr>
              <a:t>automating the terms of agreement between both the parties</a:t>
            </a:r>
            <a:r>
              <a:rPr lang="en-US" b="0" i="0" dirty="0">
                <a:effectLst/>
                <a:latin typeface="arial" panose="020B0604020202020204" pitchFamily="34" charset="0"/>
              </a:rPr>
              <a:t>. They can be written in languages such as Solidity on Remix IDE.</a:t>
            </a:r>
            <a:endParaRPr lang="en-US" dirty="0">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6D1E12A6-FA7A-477F-8C87-308C5B84B139}"/>
              </a:ext>
            </a:extLst>
          </p:cNvPr>
          <p:cNvSpPr/>
          <p:nvPr/>
        </p:nvSpPr>
        <p:spPr>
          <a:xfrm>
            <a:off x="5662292" y="149513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sp>
        <p:nvSpPr>
          <p:cNvPr id="7" name="TextBox 6">
            <a:extLst>
              <a:ext uri="{FF2B5EF4-FFF2-40B4-BE49-F238E27FC236}">
                <a16:creationId xmlns:a16="http://schemas.microsoft.com/office/drawing/2014/main" id="{E5564556-59F0-4D0A-A6CD-ADF8F4D7428B}"/>
              </a:ext>
            </a:extLst>
          </p:cNvPr>
          <p:cNvSpPr txBox="1"/>
          <p:nvPr/>
        </p:nvSpPr>
        <p:spPr>
          <a:xfrm>
            <a:off x="6464380" y="4319730"/>
            <a:ext cx="4550462" cy="1754326"/>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2. </a:t>
            </a:r>
            <a:r>
              <a:rPr lang="en-US" dirty="0">
                <a:latin typeface="Arial" panose="020B0604020202020204" pitchFamily="34" charset="0"/>
                <a:cs typeface="Arial" panose="020B0604020202020204" pitchFamily="34" charset="0"/>
              </a:rPr>
              <a:t>Wearable fitness devices are widely used to </a:t>
            </a:r>
            <a:r>
              <a:rPr lang="en-US" b="1" dirty="0">
                <a:latin typeface="Arial" panose="020B0604020202020204" pitchFamily="34" charset="0"/>
                <a:cs typeface="Arial" panose="020B0604020202020204" pitchFamily="34" charset="0"/>
              </a:rPr>
              <a:t>track an individual’s health and physical activities to improve the quality of health services</a:t>
            </a:r>
            <a:r>
              <a:rPr lang="en-US" dirty="0">
                <a:latin typeface="Arial" panose="020B0604020202020204" pitchFamily="34" charset="0"/>
                <a:cs typeface="Arial" panose="020B0604020202020204" pitchFamily="34" charset="0"/>
              </a:rPr>
              <a:t>.</a:t>
            </a:r>
            <a:r>
              <a:rPr lang="en-US" dirty="0"/>
              <a:t> </a:t>
            </a:r>
            <a:r>
              <a:rPr lang="en-US" dirty="0">
                <a:latin typeface="Arial" panose="020B0604020202020204" pitchFamily="34" charset="0"/>
                <a:cs typeface="Arial" panose="020B0604020202020204" pitchFamily="34" charset="0"/>
              </a:rPr>
              <a:t>These devices sense a considerable amount of user sensitive data.</a:t>
            </a:r>
          </a:p>
        </p:txBody>
      </p:sp>
      <p:pic>
        <p:nvPicPr>
          <p:cNvPr id="2050" name="Picture 2" descr="What Are Smart Contracts on the Blockchain and How They Work">
            <a:extLst>
              <a:ext uri="{FF2B5EF4-FFF2-40B4-BE49-F238E27FC236}">
                <a16:creationId xmlns:a16="http://schemas.microsoft.com/office/drawing/2014/main" id="{B6022C67-37A8-9B9C-815D-E968FBED6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418" y="1495135"/>
            <a:ext cx="4037628" cy="24033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st fitness trackers in 2022: Top activity bands from Fitbit, Garmin and  more | Tom's Guide">
            <a:extLst>
              <a:ext uri="{FF2B5EF4-FFF2-40B4-BE49-F238E27FC236}">
                <a16:creationId xmlns:a16="http://schemas.microsoft.com/office/drawing/2014/main" id="{88D1B46E-A1E3-D6A9-49DE-B1FEEE2AF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646" y="1495135"/>
            <a:ext cx="4484196" cy="2403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49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2257214" y="269401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Introduction</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2257215" y="4352917"/>
            <a:ext cx="5406902" cy="1688746"/>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Overview</a:t>
            </a:r>
          </a:p>
          <a:p>
            <a:r>
              <a:rPr lang="en-US" sz="2000" dirty="0">
                <a:latin typeface="Segoe UI" panose="020B0502040204020203" pitchFamily="34" charset="0"/>
                <a:cs typeface="Segoe UI" panose="020B0502040204020203" pitchFamily="34" charset="0"/>
              </a:rPr>
              <a:t>Existing Problems</a:t>
            </a:r>
          </a:p>
          <a:p>
            <a:endParaRPr lang="en-US" sz="2000" dirty="0">
              <a:latin typeface="Segoe UI" panose="020B0502040204020203" pitchFamily="34" charset="0"/>
              <a:cs typeface="Segoe UI" panose="020B0502040204020203" pitchFamily="34" charset="0"/>
            </a:endParaRPr>
          </a:p>
        </p:txBody>
      </p:sp>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8165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747764" y="294221"/>
            <a:ext cx="4970877" cy="1135737"/>
          </a:xfrm>
        </p:spPr>
        <p:txBody>
          <a:bodyPr>
            <a:normAutofit/>
          </a:bodyPr>
          <a:lstStyle/>
          <a:p>
            <a:r>
              <a:rPr lang="en-US" sz="3600" dirty="0">
                <a:latin typeface="Franklin Gothic Book" panose="020B0503020102020204" pitchFamily="34" charset="0"/>
                <a:cs typeface="Segoe UI" panose="020B0502040204020203" pitchFamily="34" charset="0"/>
              </a:rPr>
              <a:t>Overview</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643468" y="1782981"/>
            <a:ext cx="5452532" cy="4393982"/>
          </a:xfrm>
        </p:spPr>
        <p:txBody>
          <a:bodyPr vert="horz" lIns="91440" tIns="45720" rIns="91440" bIns="45720" rtlCol="0">
            <a:normAutofit lnSpcReduction="10000"/>
          </a:bodyPr>
          <a:lstStyle/>
          <a:p>
            <a:r>
              <a:rPr lang="en-US" sz="2000" dirty="0">
                <a:latin typeface="Segoe UI" panose="020B0502040204020203" pitchFamily="34" charset="0"/>
                <a:cs typeface="Segoe UI" panose="020B0502040204020203" pitchFamily="34" charset="0"/>
              </a:rPr>
              <a:t>People are now exposed to a large amount of their own private health information as a result of the more people recently using wearable fitness technology like smart watches.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These wearables monitor a wide range of information, including physiological data and health-related information like blood pressure, steps, and sleep.</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use of these technologies for precise diagnosis benefits patients, doctors, and clinical researchers, but there are some privacy issues that have arisen.</a:t>
            </a: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earable technology in healthcare | Deloitte Insights">
            <a:extLst>
              <a:ext uri="{FF2B5EF4-FFF2-40B4-BE49-F238E27FC236}">
                <a16:creationId xmlns:a16="http://schemas.microsoft.com/office/drawing/2014/main" id="{385B12BB-C1C6-99DD-B77A-DBC908EF6A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7812" y="2003708"/>
            <a:ext cx="5290720" cy="3174432"/>
          </a:xfrm>
          <a:prstGeom prst="rect">
            <a:avLst/>
          </a:prstGeom>
          <a:noFill/>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242" y="177282"/>
            <a:ext cx="1097280" cy="1097280"/>
          </a:xfrm>
          <a:prstGeom prst="rect">
            <a:avLst/>
          </a:prstGeom>
        </p:spPr>
      </p:pic>
    </p:spTree>
    <p:extLst>
      <p:ext uri="{BB962C8B-B14F-4D97-AF65-F5344CB8AC3E}">
        <p14:creationId xmlns:p14="http://schemas.microsoft.com/office/powerpoint/2010/main" val="1531982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747764" y="294221"/>
            <a:ext cx="4970877" cy="1135737"/>
          </a:xfrm>
        </p:spPr>
        <p:txBody>
          <a:bodyPr>
            <a:normAutofit/>
          </a:bodyPr>
          <a:lstStyle/>
          <a:p>
            <a:r>
              <a:rPr lang="en-US" sz="3600" dirty="0">
                <a:latin typeface="Franklin Gothic Book" panose="020B0503020102020204" pitchFamily="34" charset="0"/>
                <a:cs typeface="Segoe UI" panose="020B0502040204020203" pitchFamily="34" charset="0"/>
              </a:rPr>
              <a:t>Existing Problems</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643468" y="1782981"/>
            <a:ext cx="5452532" cy="4393982"/>
          </a:xfrm>
        </p:spPr>
        <p:txBody>
          <a:bodyPr vert="horz" lIns="91440" tIns="45720" rIns="91440" bIns="45720" rtlCol="0">
            <a:normAutofit lnSpcReduction="10000"/>
          </a:bodyPr>
          <a:lstStyle/>
          <a:p>
            <a:r>
              <a:rPr lang="en-US" sz="2000" dirty="0">
                <a:latin typeface="Segoe UI" panose="020B0502040204020203" pitchFamily="34" charset="0"/>
                <a:cs typeface="Segoe UI" panose="020B0502040204020203" pitchFamily="34" charset="0"/>
              </a:rPr>
              <a:t>The way in which these wearables connect to our smartphones such as Bluetooth and Wi-fi hackers can ‘sniff‘ sensitive Bluetooth data. E.g., Under Armour’s MyFitnessPal</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Variety of things can get exposed such as location and other fitness standard while these wearables sync with other hardware devices such as PC’s. E.g., Strava</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Many privacy-preserving solutions rely on a single reliable source or are opaque to users, such as those that only allow for a single permission with no right to revoke.</a:t>
            </a:r>
            <a:endParaRPr lang="en-US" sz="3200" dirty="0">
              <a:latin typeface="Segoe UI" panose="020B0502040204020203" pitchFamily="34" charset="0"/>
              <a:cs typeface="Segoe UI" panose="020B0502040204020203" pitchFamily="34" charset="0"/>
            </a:endParaRP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177282"/>
            <a:ext cx="1097280" cy="1097280"/>
          </a:xfrm>
          <a:prstGeom prst="rect">
            <a:avLst/>
          </a:prstGeom>
        </p:spPr>
      </p:pic>
      <p:pic>
        <p:nvPicPr>
          <p:cNvPr id="6" name="Picture 5">
            <a:extLst>
              <a:ext uri="{FF2B5EF4-FFF2-40B4-BE49-F238E27FC236}">
                <a16:creationId xmlns:a16="http://schemas.microsoft.com/office/drawing/2014/main" id="{0C0003E7-FC44-B64C-214E-51E983CAA8D4}"/>
              </a:ext>
            </a:extLst>
          </p:cNvPr>
          <p:cNvPicPr>
            <a:picLocks noChangeAspect="1"/>
          </p:cNvPicPr>
          <p:nvPr/>
        </p:nvPicPr>
        <p:blipFill>
          <a:blip r:embed="rId5"/>
          <a:stretch>
            <a:fillRect/>
          </a:stretch>
        </p:blipFill>
        <p:spPr>
          <a:xfrm>
            <a:off x="6133923" y="2127417"/>
            <a:ext cx="5608356" cy="3237685"/>
          </a:xfrm>
          <a:prstGeom prst="rect">
            <a:avLst/>
          </a:prstGeom>
        </p:spPr>
      </p:pic>
    </p:spTree>
    <p:extLst>
      <p:ext uri="{BB962C8B-B14F-4D97-AF65-F5344CB8AC3E}">
        <p14:creationId xmlns:p14="http://schemas.microsoft.com/office/powerpoint/2010/main" val="288500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2257214" y="269401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Literature Survey</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2257215" y="4352917"/>
            <a:ext cx="5406902" cy="1688746"/>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Proposition</a:t>
            </a:r>
          </a:p>
          <a:p>
            <a:r>
              <a:rPr lang="en-US" sz="2000" dirty="0">
                <a:latin typeface="Segoe UI" panose="020B0502040204020203" pitchFamily="34" charset="0"/>
                <a:cs typeface="Segoe UI" panose="020B0502040204020203" pitchFamily="34" charset="0"/>
              </a:rPr>
              <a:t>Implementation</a:t>
            </a:r>
          </a:p>
          <a:p>
            <a:r>
              <a:rPr lang="en-US" sz="2000" dirty="0">
                <a:latin typeface="Segoe UI" panose="020B0502040204020203" pitchFamily="34" charset="0"/>
                <a:cs typeface="Segoe UI" panose="020B0502040204020203" pitchFamily="34" charset="0"/>
              </a:rPr>
              <a:t>Algorithms</a:t>
            </a:r>
          </a:p>
        </p:txBody>
      </p:sp>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88263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747764" y="294221"/>
            <a:ext cx="4970877" cy="1135737"/>
          </a:xfrm>
        </p:spPr>
        <p:txBody>
          <a:bodyPr>
            <a:normAutofit/>
          </a:bodyPr>
          <a:lstStyle/>
          <a:p>
            <a:r>
              <a:rPr lang="en-US" sz="3600" dirty="0">
                <a:latin typeface="Franklin Gothic Book" panose="020B0503020102020204" pitchFamily="34" charset="0"/>
                <a:cs typeface="Segoe UI" panose="020B0502040204020203" pitchFamily="34" charset="0"/>
              </a:rPr>
              <a:t>Proposition</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643468" y="1782981"/>
            <a:ext cx="5452532" cy="4393982"/>
          </a:xfrm>
        </p:spPr>
        <p:txBody>
          <a:bodyPr vert="horz" lIns="91440" tIns="45720" rIns="91440" bIns="45720" rtlCol="0">
            <a:normAutofit/>
          </a:bodyPr>
          <a:lstStyle/>
          <a:p>
            <a:r>
              <a:rPr lang="en-US" sz="2000" dirty="0">
                <a:latin typeface="Segoe UI" panose="020B0502040204020203" pitchFamily="34" charset="0"/>
                <a:cs typeface="Segoe UI" panose="020B0502040204020203" pitchFamily="34" charset="0"/>
              </a:rPr>
              <a:t>The built-in features of blockchain make it a suitable candidate for addressing above mentioned consensual problems.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following is a list of the benefits of moving fitness provider consent management to a blockchain platform:</a:t>
            </a:r>
          </a:p>
          <a:p>
            <a:endParaRPr lang="en-US" sz="2000" dirty="0">
              <a:latin typeface="Segoe UI" panose="020B0502040204020203" pitchFamily="34" charset="0"/>
              <a:cs typeface="Segoe UI" panose="020B0502040204020203" pitchFamily="34" charset="0"/>
            </a:endParaRPr>
          </a:p>
          <a:p>
            <a:pPr lvl="1"/>
            <a:r>
              <a:rPr lang="en-US" sz="1600" dirty="0">
                <a:latin typeface="Segoe UI" panose="020B0502040204020203" pitchFamily="34" charset="0"/>
                <a:cs typeface="Segoe UI" panose="020B0502040204020203" pitchFamily="34" charset="0"/>
              </a:rPr>
              <a:t>Transparency</a:t>
            </a:r>
          </a:p>
          <a:p>
            <a:pPr lvl="1"/>
            <a:r>
              <a:rPr lang="en-US" sz="1600" dirty="0">
                <a:latin typeface="Segoe UI" panose="020B0502040204020203" pitchFamily="34" charset="0"/>
                <a:cs typeface="Segoe UI" panose="020B0502040204020203" pitchFamily="34" charset="0"/>
              </a:rPr>
              <a:t>Security</a:t>
            </a:r>
          </a:p>
          <a:p>
            <a:pPr lvl="1"/>
            <a:r>
              <a:rPr lang="en-US" sz="1600" dirty="0">
                <a:latin typeface="Segoe UI" panose="020B0502040204020203" pitchFamily="34" charset="0"/>
                <a:cs typeface="Segoe UI" panose="020B0502040204020203" pitchFamily="34" charset="0"/>
              </a:rPr>
              <a:t>Scalability</a:t>
            </a:r>
          </a:p>
          <a:p>
            <a:pPr lvl="1"/>
            <a:r>
              <a:rPr lang="en-US" sz="1600" dirty="0">
                <a:latin typeface="Segoe UI" panose="020B0502040204020203" pitchFamily="34" charset="0"/>
                <a:cs typeface="Segoe UI" panose="020B0502040204020203" pitchFamily="34" charset="0"/>
              </a:rPr>
              <a:t>Authorization</a:t>
            </a:r>
          </a:p>
          <a:p>
            <a:endParaRPr lang="en-US" sz="2000" dirty="0">
              <a:latin typeface="Segoe UI" panose="020B0502040204020203" pitchFamily="34" charset="0"/>
              <a:cs typeface="Segoe UI" panose="020B0502040204020203" pitchFamily="34" charset="0"/>
            </a:endParaRP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s Blockchain | Money">
            <a:extLst>
              <a:ext uri="{FF2B5EF4-FFF2-40B4-BE49-F238E27FC236}">
                <a16:creationId xmlns:a16="http://schemas.microsoft.com/office/drawing/2014/main" id="{25170E9B-620F-C569-2E81-55779B84F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32" y="1429958"/>
            <a:ext cx="5819536" cy="3134063"/>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descr="Scales of Justice">
            <a:extLst>
              <a:ext uri="{FF2B5EF4-FFF2-40B4-BE49-F238E27FC236}">
                <a16:creationId xmlns:a16="http://schemas.microsoft.com/office/drawing/2014/main" id="{511E9185-CD3C-87DE-F415-E1E3ADFE42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9721" y="238923"/>
            <a:ext cx="1097280" cy="1097280"/>
          </a:xfrm>
          <a:prstGeom prst="rect">
            <a:avLst/>
          </a:prstGeom>
        </p:spPr>
      </p:pic>
    </p:spTree>
    <p:extLst>
      <p:ext uri="{BB962C8B-B14F-4D97-AF65-F5344CB8AC3E}">
        <p14:creationId xmlns:p14="http://schemas.microsoft.com/office/powerpoint/2010/main" val="392100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7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747764" y="294221"/>
            <a:ext cx="4970877" cy="1135737"/>
          </a:xfrm>
        </p:spPr>
        <p:txBody>
          <a:bodyPr>
            <a:normAutofit/>
          </a:bodyPr>
          <a:lstStyle/>
          <a:p>
            <a:r>
              <a:rPr lang="en-US" sz="3600" dirty="0">
                <a:latin typeface="Franklin Gothic Book" panose="020B0503020102020204" pitchFamily="34" charset="0"/>
                <a:cs typeface="Segoe UI" panose="020B0502040204020203" pitchFamily="34" charset="0"/>
              </a:rPr>
              <a:t>Implementation</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643468" y="1782981"/>
            <a:ext cx="5452532" cy="4393982"/>
          </a:xfrm>
        </p:spPr>
        <p:txBody>
          <a:bodyPr vert="horz" lIns="91440" tIns="45720" rIns="91440" bIns="45720" rtlCol="0">
            <a:normAutofit fontScale="92500" lnSpcReduction="20000"/>
          </a:bodyPr>
          <a:lstStyle/>
          <a:p>
            <a:r>
              <a:rPr lang="en-US" sz="2000" dirty="0">
                <a:latin typeface="Segoe UI" panose="020B0502040204020203" pitchFamily="34" charset="0"/>
                <a:cs typeface="Segoe UI" panose="020B0502040204020203" pitchFamily="34" charset="0"/>
              </a:rPr>
              <a:t>One way to prevent such occurrences is to record the user’s device privacy settings in the blockchain, which ensures that all data acquisition is performed in a legitimate manner based on both user consent and device settings.</a:t>
            </a:r>
          </a:p>
          <a:p>
            <a:endParaRPr lang="en-US" sz="20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The proposed system acts as a legitimate legal archive in which all consent and data-sharing-related activities are recorded on the blockchain for auditing purposes. In the case of dispute/conflict or noncompliance, this process automatically forces both fitness providers and data requesters to comply with the legal framework when they acquire consent from users to process or collect their fitness data.</a:t>
            </a:r>
            <a:endParaRPr lang="en-US" sz="3500" dirty="0">
              <a:latin typeface="Segoe UI" panose="020B0502040204020203" pitchFamily="34" charset="0"/>
              <a:cs typeface="Segoe UI" panose="020B0502040204020203" pitchFamily="34" charset="0"/>
            </a:endParaRPr>
          </a:p>
        </p:txBody>
      </p:sp>
      <p:sp>
        <p:nvSpPr>
          <p:cNvPr id="3088" name="Isosceles Triangle 30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86" name="Isosceles Triangle 308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descr="Scales of Justice">
            <a:extLst>
              <a:ext uri="{FF2B5EF4-FFF2-40B4-BE49-F238E27FC236}">
                <a16:creationId xmlns:a16="http://schemas.microsoft.com/office/drawing/2014/main" id="{511E9185-CD3C-87DE-F415-E1E3ADFE4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721" y="238923"/>
            <a:ext cx="1097280" cy="1097280"/>
          </a:xfrm>
          <a:prstGeom prst="rect">
            <a:avLst/>
          </a:prstGeom>
        </p:spPr>
      </p:pic>
      <p:pic>
        <p:nvPicPr>
          <p:cNvPr id="6" name="Picture 5">
            <a:extLst>
              <a:ext uri="{FF2B5EF4-FFF2-40B4-BE49-F238E27FC236}">
                <a16:creationId xmlns:a16="http://schemas.microsoft.com/office/drawing/2014/main" id="{D67372B2-3D31-7F93-5B2A-ADE4CAA56C86}"/>
              </a:ext>
            </a:extLst>
          </p:cNvPr>
          <p:cNvPicPr>
            <a:picLocks noChangeAspect="1"/>
          </p:cNvPicPr>
          <p:nvPr/>
        </p:nvPicPr>
        <p:blipFill>
          <a:blip r:embed="rId5"/>
          <a:stretch>
            <a:fillRect/>
          </a:stretch>
        </p:blipFill>
        <p:spPr>
          <a:xfrm>
            <a:off x="6733611" y="1782981"/>
            <a:ext cx="4684888" cy="2711255"/>
          </a:xfrm>
          <a:prstGeom prst="rect">
            <a:avLst/>
          </a:prstGeom>
        </p:spPr>
      </p:pic>
    </p:spTree>
    <p:extLst>
      <p:ext uri="{BB962C8B-B14F-4D97-AF65-F5344CB8AC3E}">
        <p14:creationId xmlns:p14="http://schemas.microsoft.com/office/powerpoint/2010/main" val="3144077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174</TotalTime>
  <Words>2855</Words>
  <Application>Microsoft Office PowerPoint</Application>
  <PresentationFormat>Widescreen</PresentationFormat>
  <Paragraphs>191</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vt:lpstr>
      <vt:lpstr>Calibri</vt:lpstr>
      <vt:lpstr>Calibri Light</vt:lpstr>
      <vt:lpstr>Franklin Gothic Book</vt:lpstr>
      <vt:lpstr>Segoe UI</vt:lpstr>
      <vt:lpstr>Office Theme</vt:lpstr>
      <vt:lpstr>Presented by:- 7358 Umang Kumar   Presented to:- Dr. Sagar Rane</vt:lpstr>
      <vt:lpstr>Motivation for the Problem Identified</vt:lpstr>
      <vt:lpstr>Objectives and Planned Outcomes</vt:lpstr>
      <vt:lpstr>Introduction</vt:lpstr>
      <vt:lpstr>Overview</vt:lpstr>
      <vt:lpstr>Existing Problems</vt:lpstr>
      <vt:lpstr>Literature Survey</vt:lpstr>
      <vt:lpstr>Proposition</vt:lpstr>
      <vt:lpstr>Implementation</vt:lpstr>
      <vt:lpstr>Implementation</vt:lpstr>
      <vt:lpstr>Algorithms</vt:lpstr>
      <vt:lpstr>Analysis</vt:lpstr>
      <vt:lpstr>Security Analysis</vt:lpstr>
      <vt:lpstr>Conclusion</vt:lpstr>
      <vt:lpstr>References</vt:lpstr>
      <vt:lpstr>Research Presentation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by:- 7358 Umang Kumar Presented to:- Dr. Sagar Rane</dc:title>
  <dc:creator>7358 UMANG KUMAR</dc:creator>
  <cp:lastModifiedBy>7358 UMANG KUMAR</cp:lastModifiedBy>
  <cp:revision>5</cp:revision>
  <dcterms:created xsi:type="dcterms:W3CDTF">2022-11-10T19:17:54Z</dcterms:created>
  <dcterms:modified xsi:type="dcterms:W3CDTF">2022-11-10T22:12:28Z</dcterms:modified>
</cp:coreProperties>
</file>